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73" r:id="rId3"/>
  </p:sldMasterIdLst>
  <p:sldIdLst>
    <p:sldId id="347" r:id="rId4"/>
    <p:sldId id="257" r:id="rId5"/>
    <p:sldId id="258" r:id="rId6"/>
    <p:sldId id="353" r:id="rId7"/>
    <p:sldId id="312" r:id="rId8"/>
    <p:sldId id="348" r:id="rId9"/>
    <p:sldId id="354" r:id="rId10"/>
    <p:sldId id="355" r:id="rId11"/>
    <p:sldId id="356" r:id="rId12"/>
    <p:sldId id="357" r:id="rId13"/>
    <p:sldId id="359" r:id="rId14"/>
    <p:sldId id="360" r:id="rId15"/>
    <p:sldId id="363" r:id="rId16"/>
    <p:sldId id="361" r:id="rId17"/>
    <p:sldId id="362" r:id="rId18"/>
    <p:sldId id="358" r:id="rId19"/>
    <p:sldId id="364" r:id="rId20"/>
    <p:sldId id="301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Tmon몬소리 Black" panose="02000A03000000000000" pitchFamily="2" charset="-127"/>
      <p:bold r:id="rId24"/>
    </p:embeddedFont>
    <p:embeddedFont>
      <p:font typeface="Arial Unicode MS" panose="020B0604020202020204" pitchFamily="50" charset="-127"/>
      <p:regular r:id="rId25"/>
    </p:embeddedFont>
    <p:embeddedFont>
      <p:font typeface="타이포_쌍문동 B" panose="02020803020101020101" pitchFamily="18" charset="-127"/>
      <p:bold r:id="rId26"/>
    </p:embeddedFont>
    <p:embeddedFont>
      <p:font typeface="Berlin Sans FB Demi" panose="020E0802020502020306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D1A4"/>
    <a:srgbClr val="2DF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3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101" y="39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3d103.p.ssafy.i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3499339" y="5319117"/>
            <a:ext cx="8463731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구미 </a:t>
            </a:r>
            <a:r>
              <a:rPr lang="en-US" altLang="ko-KR" sz="5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ko-KR" altLang="en-US" sz="5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반 </a:t>
            </a:r>
            <a:r>
              <a:rPr lang="en-US" altLang="ko-KR" sz="5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ko-KR" altLang="en-US" sz="5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</a:t>
            </a:r>
            <a:r>
              <a:rPr lang="en-US" sz="5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sz="5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r"/>
            <a:r>
              <a:rPr lang="ko-KR" altLang="en-US" sz="4000" dirty="0" err="1" smtClean="0">
                <a:solidFill>
                  <a:srgbClr val="25D1A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강해솔</a:t>
            </a:r>
            <a:r>
              <a:rPr lang="ko-KR" altLang="en-US" sz="4000" dirty="0" smtClean="0">
                <a:solidFill>
                  <a:srgbClr val="25D1A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김희정 </a:t>
            </a:r>
            <a:r>
              <a:rPr lang="ko-KR" altLang="en-US" sz="4000" dirty="0" err="1" smtClean="0">
                <a:solidFill>
                  <a:srgbClr val="25D1A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엄희관</a:t>
            </a:r>
            <a:r>
              <a:rPr lang="ko-KR" altLang="en-US" sz="4000" dirty="0" smtClean="0">
                <a:solidFill>
                  <a:srgbClr val="25D1A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이종호 </a:t>
            </a:r>
            <a:r>
              <a:rPr lang="ko-KR" altLang="en-US" sz="4000" dirty="0" err="1" smtClean="0">
                <a:solidFill>
                  <a:srgbClr val="25D1A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정무성</a:t>
            </a:r>
            <a:endParaRPr lang="ko-KR" altLang="en-US" sz="4000" dirty="0">
              <a:solidFill>
                <a:srgbClr val="25D1A4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6FB9-48AC-45CA-8F0D-FD198B4F22AE}"/>
              </a:ext>
            </a:extLst>
          </p:cNvPr>
          <p:cNvSpPr txBox="1"/>
          <p:nvPr/>
        </p:nvSpPr>
        <p:spPr>
          <a:xfrm>
            <a:off x="98988" y="129757"/>
            <a:ext cx="509621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 smtClean="0">
                <a:solidFill>
                  <a:schemeClr val="bg1"/>
                </a:solidFill>
                <a:latin typeface="Berlin Sans FB Demi" panose="020E0802020502020306" pitchFamily="34" charset="0"/>
                <a:cs typeface="Arial" pitchFamily="34" charset="0"/>
              </a:rPr>
              <a:t>SAMSUNG SOFTWARE ACADEMY FOR YOUTH</a:t>
            </a:r>
            <a:endParaRPr lang="ko-KR" altLang="en-US" sz="1867" dirty="0">
              <a:solidFill>
                <a:schemeClr val="bg1"/>
              </a:solidFill>
              <a:latin typeface="Berlin Sans FB Demi" panose="020E0802020502020306" pitchFamily="34" charset="0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207" y="158861"/>
            <a:ext cx="3433941" cy="8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435969" y="309790"/>
            <a:ext cx="542326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 알고리즘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추천하기 전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74620" y="5930034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" name="직선 연결선 10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도서관 정보나루 :: 도서관세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792" y="2059464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0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435969" y="309790"/>
            <a:ext cx="542326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 알고리즘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좋아요 추천 기반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74620" y="5930034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" name="직선 연결선 10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 descr="페이스북, '좋아요' 클릭 수 숨기는 방안 검토...'관심중독' 치료 목적? - 조선일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63" y="1726952"/>
            <a:ext cx="5507952" cy="321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페이스북 '싫어요' 버튼 정말 생길까? – 트렌드와칭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7" b="94165" l="9888" r="922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924" y="1166760"/>
            <a:ext cx="6558312" cy="3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435969" y="309790"/>
            <a:ext cx="542326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 알고리즘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제목으로 추천하기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74620" y="5930034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" name="직선 연결선 10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96" y="1431758"/>
            <a:ext cx="10094389" cy="47537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69777" y="4466492"/>
            <a:ext cx="967154" cy="4396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78215" y="2967243"/>
            <a:ext cx="4129454" cy="4396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41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435969" y="309790"/>
            <a:ext cx="542326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 알고리즘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줄거리로 추천하기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74620" y="5930034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" name="직선 연결선 10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96" y="1431758"/>
            <a:ext cx="10094389" cy="47537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69777" y="4466492"/>
            <a:ext cx="967154" cy="4396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371241" y="3935444"/>
            <a:ext cx="6463013" cy="5310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34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5717309" y="309790"/>
            <a:ext cx="614192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 알고리즘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다른 사용자 정보로 추천하기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74620" y="5930034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" name="직선 연결선 10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10" y="1040898"/>
            <a:ext cx="9029910" cy="56799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071741" y="1625600"/>
            <a:ext cx="765641" cy="3618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09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096001" y="309790"/>
            <a:ext cx="576323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 알고리즘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리뷰 평점으로 추천하기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74620" y="5930034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" name="직선 연결선 10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80" y="997819"/>
            <a:ext cx="8337884" cy="572298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291914" y="5688739"/>
            <a:ext cx="2058002" cy="825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80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시연하기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65729" y="6181259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" name="직선 연결선 10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hlinkClick r:id="rId3"/>
          </p:cNvPr>
          <p:cNvSpPr txBox="1"/>
          <p:nvPr/>
        </p:nvSpPr>
        <p:spPr>
          <a:xfrm>
            <a:off x="3272590" y="3344779"/>
            <a:ext cx="5853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25D1A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https://j3d103.p.ssafy.io/</a:t>
            </a:r>
            <a:endParaRPr lang="ko-KR" altLang="en-US" sz="3000" dirty="0">
              <a:solidFill>
                <a:srgbClr val="25D1A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39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UCC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65729" y="6453821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" name="직선 연결선 10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북릿지_U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7399" y="1029966"/>
            <a:ext cx="10408511" cy="56908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3078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981146"/>
            <a:ext cx="12192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Arial" pitchFamily="34" charset="0"/>
              </a:rPr>
              <a:t>THANK YOU</a:t>
            </a:r>
            <a:endParaRPr lang="ko-KR" altLang="en-US" sz="5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5D1A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792149" y="2477356"/>
            <a:ext cx="4777152" cy="1229911"/>
            <a:chOff x="6800944" y="2811464"/>
            <a:chExt cx="4777152" cy="12299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11464"/>
              <a:ext cx="477715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5400" b="1" dirty="0" smtClean="0">
                  <a:solidFill>
                    <a:srgbClr val="25D1A4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  <a:cs typeface="Arial" pitchFamily="34" charset="0"/>
                </a:rPr>
                <a:t>BOOK</a:t>
              </a:r>
              <a:r>
                <a:rPr lang="en-US" altLang="ko-KR" sz="5400" b="1" dirty="0" smtClean="0">
                  <a:solidFill>
                    <a:schemeClr val="bg1">
                      <a:lumMod val="7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  <a:cs typeface="Arial" pitchFamily="34" charset="0"/>
                </a:rPr>
                <a:t>RIDGE</a:t>
              </a:r>
              <a:endParaRPr lang="ko-KR" altLang="en-US" sz="5400" b="1" dirty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579710"/>
              <a:ext cx="47770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  <a:cs typeface="Arial" pitchFamily="34" charset="0"/>
                </a:rPr>
                <a:t>도서 추천 서비스</a:t>
              </a:r>
              <a:endParaRPr lang="ko-KR" altLang="en-US" sz="2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7032322" y="396400"/>
            <a:ext cx="31633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spc="600" dirty="0" smtClean="0">
                <a:solidFill>
                  <a:srgbClr val="25D1A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Arial" pitchFamily="34" charset="0"/>
              </a:rPr>
              <a:t>&lt;</a:t>
            </a:r>
            <a:r>
              <a:rPr lang="ko-KR" altLang="en-US" sz="4000" spc="600" dirty="0" smtClean="0">
                <a:solidFill>
                  <a:srgbClr val="25D1A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Arial" pitchFamily="34" charset="0"/>
              </a:rPr>
              <a:t>목차</a:t>
            </a:r>
            <a:r>
              <a:rPr lang="en-US" altLang="ko-KR" sz="4000" spc="600" dirty="0" smtClean="0">
                <a:solidFill>
                  <a:srgbClr val="25D1A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Arial" pitchFamily="34" charset="0"/>
              </a:rPr>
              <a:t>&gt;</a:t>
            </a:r>
            <a:endParaRPr lang="ko-KR" altLang="en-US" sz="4000" spc="600" dirty="0">
              <a:solidFill>
                <a:srgbClr val="25D1A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7535072" y="3636971"/>
            <a:ext cx="5012892" cy="584775"/>
            <a:chOff x="6626470" y="1884559"/>
            <a:chExt cx="5012892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추천 알고리즘 </a:t>
              </a:r>
              <a:endParaRPr lang="ko-KR" altLang="en-US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03.</a:t>
              </a:r>
              <a:endParaRPr lang="ko-KR" altLang="en-US" sz="32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34C18B-00FD-416B-BB1A-ADF93EDF3F3B}"/>
              </a:ext>
            </a:extLst>
          </p:cNvPr>
          <p:cNvGrpSpPr/>
          <p:nvPr/>
        </p:nvGrpSpPr>
        <p:grpSpPr>
          <a:xfrm>
            <a:off x="7949152" y="4665864"/>
            <a:ext cx="5012892" cy="584775"/>
            <a:chOff x="6626470" y="3048182"/>
            <a:chExt cx="5012892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BF85FC-CB9F-48CC-97AD-24B8EB0149E1}"/>
                </a:ext>
              </a:extLst>
            </p:cNvPr>
            <p:cNvSpPr txBox="1"/>
            <p:nvPr/>
          </p:nvSpPr>
          <p:spPr>
            <a:xfrm>
              <a:off x="7454630" y="3078959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기능 소개 </a:t>
              </a:r>
              <a:endParaRPr lang="ko-KR" altLang="en-US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1452F-F7C5-4578-B19C-4A14A1B26C8B}"/>
                </a:ext>
              </a:extLst>
            </p:cNvPr>
            <p:cNvSpPr txBox="1"/>
            <p:nvPr/>
          </p:nvSpPr>
          <p:spPr>
            <a:xfrm>
              <a:off x="6626470" y="304818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04.</a:t>
              </a:r>
              <a:endParaRPr lang="ko-KR" altLang="en-US" sz="32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C3BA0C-6C6D-4734-A5DA-5BF5FF9719BC}"/>
              </a:ext>
            </a:extLst>
          </p:cNvPr>
          <p:cNvGrpSpPr/>
          <p:nvPr/>
        </p:nvGrpSpPr>
        <p:grpSpPr>
          <a:xfrm>
            <a:off x="8199929" y="5694756"/>
            <a:ext cx="5012892" cy="584775"/>
            <a:chOff x="6626470" y="4211805"/>
            <a:chExt cx="5012892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76D16D-BF18-43EF-9AF7-F44F3D563A0E}"/>
                </a:ext>
              </a:extLst>
            </p:cNvPr>
            <p:cNvSpPr txBox="1"/>
            <p:nvPr/>
          </p:nvSpPr>
          <p:spPr>
            <a:xfrm>
              <a:off x="7454630" y="4242582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UCC</a:t>
              </a:r>
              <a:endParaRPr lang="ko-KR" altLang="en-US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9C452E-68D3-4C74-8A4E-0EBFDEF40F5D}"/>
                </a:ext>
              </a:extLst>
            </p:cNvPr>
            <p:cNvSpPr txBox="1"/>
            <p:nvPr/>
          </p:nvSpPr>
          <p:spPr>
            <a:xfrm>
              <a:off x="6626470" y="4211805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05.</a:t>
              </a:r>
              <a:endParaRPr lang="ko-KR" altLang="en-US" sz="32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5E848E-A974-439C-AFED-596F42435111}"/>
              </a:ext>
            </a:extLst>
          </p:cNvPr>
          <p:cNvGrpSpPr/>
          <p:nvPr/>
        </p:nvGrpSpPr>
        <p:grpSpPr>
          <a:xfrm>
            <a:off x="7785849" y="1548406"/>
            <a:ext cx="5012892" cy="584775"/>
            <a:chOff x="6626470" y="720936"/>
            <a:chExt cx="5012892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7454630" y="751713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주제 선정 </a:t>
              </a:r>
              <a:endParaRPr lang="ko-KR" altLang="en-US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01.</a:t>
              </a:r>
              <a:endParaRPr lang="ko-KR" altLang="en-US" sz="32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639" y="158861"/>
            <a:ext cx="1437751" cy="371554"/>
          </a:xfrm>
          <a:prstGeom prst="rect">
            <a:avLst/>
          </a:prstGeom>
        </p:spPr>
      </p:pic>
      <p:grpSp>
        <p:nvGrpSpPr>
          <p:cNvPr id="16" name="Group 29">
            <a:extLst>
              <a:ext uri="{FF2B5EF4-FFF2-40B4-BE49-F238E27FC236}">
                <a16:creationId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7535072" y="2608077"/>
            <a:ext cx="5012892" cy="584775"/>
            <a:chOff x="6626470" y="1884559"/>
            <a:chExt cx="5012892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서비스 구체화 </a:t>
              </a:r>
              <a:endParaRPr lang="ko-KR" altLang="en-US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Arial" pitchFamily="34" charset="0"/>
                </a:rPr>
                <a:t>02.</a:t>
              </a:r>
              <a:endParaRPr lang="ko-KR" altLang="en-US" sz="32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63438" y="5310554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주제 설정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pic>
        <p:nvPicPr>
          <p:cNvPr id="11" name="Picture 10" descr="사람 간단히 미니멀 - Pixabay의 무료 벡터 그래픽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89" y="3027025"/>
            <a:ext cx="1585151" cy="3152785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12" name="Picture 2" descr="물음표, 물음표 png | Next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89" y="1293735"/>
            <a:ext cx="6306169" cy="234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62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pic>
        <p:nvPicPr>
          <p:cNvPr id="115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006" y="1292238"/>
            <a:ext cx="5344158" cy="2845535"/>
          </a:xfrm>
          <a:prstGeom prst="rect">
            <a:avLst/>
          </a:prstGeom>
        </p:spPr>
      </p:pic>
      <p:pic>
        <p:nvPicPr>
          <p:cNvPr id="1032" name="Picture 8" descr="왓챠 - 나무위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89" y="1302393"/>
            <a:ext cx="5234547" cy="283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nd your target audience with YouTube video advertisi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139" y="3414363"/>
            <a:ext cx="5238049" cy="294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주제 설정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63438" y="5310554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4" name="직선 연결선 13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pic>
        <p:nvPicPr>
          <p:cNvPr id="2050" name="Picture 2" descr="별책 | 산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549" y="1714431"/>
            <a:ext cx="3909805" cy="27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7431" y="1714431"/>
            <a:ext cx="3910336" cy="2608740"/>
          </a:xfrm>
          <a:prstGeom prst="rect">
            <a:avLst/>
          </a:prstGeom>
        </p:spPr>
      </p:pic>
      <p:pic>
        <p:nvPicPr>
          <p:cNvPr id="12" name="Picture 8" descr="마스크 쓴 라이언 졸 귀엽네요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89" y="3637262"/>
            <a:ext cx="2467552" cy="246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주제 설정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63438" y="5310554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7" name="직선 연결선 16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73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구체화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65729" y="5627077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" name="직선 연결선 10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29" y="1888957"/>
            <a:ext cx="3985371" cy="2579849"/>
          </a:xfrm>
          <a:prstGeom prst="rect">
            <a:avLst/>
          </a:prstGeom>
        </p:spPr>
      </p:pic>
      <p:pic>
        <p:nvPicPr>
          <p:cNvPr id="15" name="Object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2809" y="1887340"/>
            <a:ext cx="3758986" cy="2581465"/>
          </a:xfrm>
          <a:prstGeom prst="rect">
            <a:avLst/>
          </a:prstGeom>
        </p:spPr>
      </p:pic>
      <p:pic>
        <p:nvPicPr>
          <p:cNvPr id="16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3505" y="1887341"/>
            <a:ext cx="3941169" cy="2581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4832" y="4647831"/>
            <a:ext cx="124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교보문고</a:t>
            </a:r>
            <a:endParaRPr lang="ko-KR" altLang="en-US" sz="2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98048" y="4647831"/>
            <a:ext cx="124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YES 24</a:t>
            </a:r>
            <a:endParaRPr lang="ko-KR" altLang="en-US" sz="2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27849" y="4647831"/>
            <a:ext cx="107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알라딘</a:t>
            </a:r>
            <a:endParaRPr lang="ko-KR" altLang="en-US" sz="2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67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구체화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65729" y="5627077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" name="직선 연결선 10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책장 PNG 이미지 | 벡터 및 PSD 파일 | Pngtree에 무료 다운로드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8" b="100000" l="0" r="994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93" y="1506892"/>
            <a:ext cx="4508788" cy="450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17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구체화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6" y="170893"/>
            <a:ext cx="1437751" cy="371554"/>
          </a:xfrm>
          <a:prstGeom prst="rect">
            <a:avLst/>
          </a:prstGeom>
        </p:spPr>
      </p:pic>
      <p:sp>
        <p:nvSpPr>
          <p:cNvPr id="9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 txBox="1">
            <a:spLocks/>
          </p:cNvSpPr>
          <p:nvPr/>
        </p:nvSpPr>
        <p:spPr>
          <a:xfrm>
            <a:off x="246283" y="5310554"/>
            <a:ext cx="1108549" cy="14150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설정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구체화</a:t>
            </a:r>
            <a:endParaRPr lang="en-US" altLang="ko-KR" sz="1100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추천 알고리즘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indent="0">
              <a:buNone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UCC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 flipV="1">
            <a:off x="65729" y="5627077"/>
            <a:ext cx="180554" cy="171294"/>
          </a:xfrm>
          <a:prstGeom prst="ellipse">
            <a:avLst/>
          </a:prstGeom>
          <a:solidFill>
            <a:srgbClr val="25D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" name="직선 연결선 10"/>
          <p:cNvCxnSpPr/>
          <p:nvPr/>
        </p:nvCxnSpPr>
        <p:spPr>
          <a:xfrm>
            <a:off x="153715" y="5310554"/>
            <a:ext cx="0" cy="1410254"/>
          </a:xfrm>
          <a:prstGeom prst="line">
            <a:avLst/>
          </a:prstGeom>
          <a:ln>
            <a:solidFill>
              <a:srgbClr val="25D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764" y="1237673"/>
            <a:ext cx="5267436" cy="3760202"/>
          </a:xfrm>
          <a:prstGeom prst="rect">
            <a:avLst/>
          </a:prstGeom>
        </p:spPr>
      </p:pic>
      <p:pic>
        <p:nvPicPr>
          <p:cNvPr id="2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6742" y="1237673"/>
            <a:ext cx="5295730" cy="3760202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3556" y="1595937"/>
            <a:ext cx="2926334" cy="3095766"/>
          </a:xfrm>
          <a:prstGeom prst="rect">
            <a:avLst/>
          </a:prstGeom>
        </p:spPr>
      </p:pic>
      <p:grpSp>
        <p:nvGrpSpPr>
          <p:cNvPr id="28" name="그룹 1005"/>
          <p:cNvGrpSpPr/>
          <p:nvPr/>
        </p:nvGrpSpPr>
        <p:grpSpPr>
          <a:xfrm>
            <a:off x="246283" y="984394"/>
            <a:ext cx="611046" cy="506557"/>
            <a:chOff x="331811" y="1377559"/>
            <a:chExt cx="611046" cy="506557"/>
          </a:xfrm>
        </p:grpSpPr>
        <p:pic>
          <p:nvPicPr>
            <p:cNvPr id="29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811" y="1377559"/>
              <a:ext cx="611046" cy="506557"/>
            </a:xfrm>
            <a:prstGeom prst="rect">
              <a:avLst/>
            </a:prstGeom>
          </p:spPr>
        </p:pic>
      </p:grpSp>
      <p:grpSp>
        <p:nvGrpSpPr>
          <p:cNvPr id="30" name="그룹 1005"/>
          <p:cNvGrpSpPr/>
          <p:nvPr/>
        </p:nvGrpSpPr>
        <p:grpSpPr>
          <a:xfrm>
            <a:off x="11396949" y="995045"/>
            <a:ext cx="611046" cy="506557"/>
            <a:chOff x="331811" y="1377559"/>
            <a:chExt cx="611046" cy="506557"/>
          </a:xfrm>
        </p:grpSpPr>
        <p:pic>
          <p:nvPicPr>
            <p:cNvPr id="31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811" y="1377559"/>
              <a:ext cx="611046" cy="50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6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</TotalTime>
  <Words>256</Words>
  <Application>Microsoft Office PowerPoint</Application>
  <PresentationFormat>와이드스크린</PresentationFormat>
  <Paragraphs>105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맑은 고딕</vt:lpstr>
      <vt:lpstr>Arial</vt:lpstr>
      <vt:lpstr>Tmon몬소리 Black</vt:lpstr>
      <vt:lpstr>Arial Unicode MS</vt:lpstr>
      <vt:lpstr>타이포_쌍문동 B</vt:lpstr>
      <vt:lpstr>Berlin Sans FB Demi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multicampus</cp:lastModifiedBy>
  <cp:revision>122</cp:revision>
  <dcterms:created xsi:type="dcterms:W3CDTF">2020-01-20T05:08:25Z</dcterms:created>
  <dcterms:modified xsi:type="dcterms:W3CDTF">2020-10-08T00:31:30Z</dcterms:modified>
</cp:coreProperties>
</file>